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6" r:id="rId11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98" autoAdjust="0"/>
    <p:restoredTop sz="94660"/>
  </p:normalViewPr>
  <p:slideViewPr>
    <p:cSldViewPr>
      <p:cViewPr>
        <p:scale>
          <a:sx n="61" d="100"/>
          <a:sy n="61" d="100"/>
        </p:scale>
        <p:origin x="-61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0-11-04T03:39:44.941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0 231,'0'0,"33"0,-33 0,33 0,-33 0,32 0,-32 0,33 0,0 0,-33 0,33 0,0 0,0 0,-33 0,33 0</inkml:trace>
  <inkml:trace contextRef="#ctx0" brushRef="#br0" timeOffset="2578">493 33,'0'-33,"0"33,0 33,0-33,0 33,0-33,0 33,0-33,0 66,0-66,0 33,0-33,0 33,0 0,0-33,0 33,0-33,0 33,0 0,0 0,0-33,0 33,0-33,0 33,0-33,0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0-11-04T03:56:13.09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-2147483648 89496,'0'0,"0"44806248,0-44806248,0 44806248,0-44806248,0 44806248,0-44806248,0 44806248,0 0,0-44806248,0 44806248,0-44806248,0 44806248,0-44806248,0 89612496,0-89612496,0 44806248,0-44806248,0 44806248,0 0,0-44806248,0 44806248,0-44806248,0 44806248,0 0,0 0,0-44806248,0 0,0 0,0 44806248,0 0,0-44806248,0 0,0 0,0 0,0 0,0 44806248,0-44806248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457EA3-CE8F-4C06-A15A-FE9047E0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97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CCBF3C-DAE2-422F-BB93-2CD361731A0B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940262E-085D-4EBA-9B41-2A6BC6C15DD5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7D93A9-7110-45AE-B709-36CBE515C55B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24E98-77A7-4E8D-A5AD-7166584D7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4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C1048-CCC6-401B-BBEB-9D7961A04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95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AC1BC-D559-413B-9F4E-2A5D0B3C7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26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737CA-55D8-4404-803E-3B7B0FCB9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29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3009900" cy="294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05200" y="2133600"/>
            <a:ext cx="3009900" cy="294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42900" y="5226050"/>
            <a:ext cx="3009900" cy="2941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5200" y="5226050"/>
            <a:ext cx="3009900" cy="2941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40F9-23D4-438D-904F-46DA9FBEA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7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11C42-464D-41FB-B90D-3F271B7B7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3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84104-A674-4EEC-93EA-E06BE21FC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B39E2-EDC6-40F9-811F-4FEAC186A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5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19282-6487-4BE4-9744-B1418F790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2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A65C7-9E0C-4B51-938D-4E9A3A13F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7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A9B98-9CCB-4DD5-ACAA-95CC096201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418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44B9-2241-4BC9-B910-D8FC41BCE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FB22A-C4C8-4211-818C-E97E0B9D8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5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51C3FD-4FAE-4729-B4FE-04FDACEFD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6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2.wmf"/><Relationship Id="rId4" Type="http://schemas.openxmlformats.org/officeDocument/2006/relationships/image" Target="../media/image27.jpe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.xml"/><Relationship Id="rId5" Type="http://schemas.openxmlformats.org/officeDocument/2006/relationships/image" Target="../media/image7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3.wmf"/><Relationship Id="rId4" Type="http://schemas.openxmlformats.org/officeDocument/2006/relationships/image" Target="../media/image17.jpe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3917"/>
            <a:ext cx="6477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/>
              <a:t>Chapter </a:t>
            </a:r>
            <a:r>
              <a:rPr lang="en-US" sz="6000" b="1" dirty="0" smtClean="0"/>
              <a:t>4</a:t>
            </a:r>
            <a:endParaRPr lang="en-ZW" sz="6000" dirty="0"/>
          </a:p>
          <a:p>
            <a:r>
              <a:rPr lang="en-US" sz="6000" b="1" dirty="0"/>
              <a:t> </a:t>
            </a:r>
            <a:endParaRPr lang="en-ZW" sz="6000" dirty="0"/>
          </a:p>
          <a:p>
            <a:pPr algn="ctr"/>
            <a:r>
              <a:rPr lang="en-US" sz="6000" b="1" dirty="0"/>
              <a:t>Section </a:t>
            </a:r>
            <a:r>
              <a:rPr lang="en-US" sz="6000" b="1" dirty="0" smtClean="0"/>
              <a:t>4:</a:t>
            </a:r>
            <a:r>
              <a:rPr lang="en-US" sz="6000" dirty="0" smtClean="0"/>
              <a:t> Inverse and Identity Matrices</a:t>
            </a:r>
            <a:endParaRPr lang="en-ZW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F2BAB-CCCF-4081-8BB2-FE2C5C7DCFE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http://www.mathslideshow.com/Alg2/Lesson4-4/images/slide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9" r="23625" b="70000"/>
          <a:stretch>
            <a:fillRect/>
          </a:stretch>
        </p:blipFill>
        <p:spPr bwMode="auto">
          <a:xfrm>
            <a:off x="533400" y="152400"/>
            <a:ext cx="5486400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 descr="http://www.mathslideshow.com/Alg2/Lesson4-4/images/slide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9" t="30000" r="51875" b="38333"/>
          <a:stretch>
            <a:fillRect/>
          </a:stretch>
        </p:blipFill>
        <p:spPr bwMode="auto">
          <a:xfrm>
            <a:off x="304800" y="2362200"/>
            <a:ext cx="3048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1828800"/>
            <a:ext cx="4721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Multiply both sides by the inverse</a:t>
            </a: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3429000" y="2133600"/>
          <a:ext cx="2659063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Equation" r:id="rId5" imgW="1257300" imgH="787400" progId="Equation.3">
                  <p:embed/>
                </p:oleObj>
              </mc:Choice>
              <mc:Fallback>
                <p:oleObj name="Equation" r:id="rId5" imgW="1257300" imgH="787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133600"/>
                        <a:ext cx="2659063" cy="199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3167063" y="4114800"/>
          <a:ext cx="3690937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0" name="Equation" r:id="rId7" imgW="2159000" imgH="787400" progId="Equation.3">
                  <p:embed/>
                </p:oleObj>
              </mc:Choice>
              <mc:Fallback>
                <p:oleObj name="Equation" r:id="rId7" imgW="2159000" imgH="787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063" y="4114800"/>
                        <a:ext cx="3690937" cy="161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743200" y="5638800"/>
          <a:ext cx="2809875" cy="177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1" name="Equation" r:id="rId9" imgW="1498600" imgH="787400" progId="Equation.3">
                  <p:embed/>
                </p:oleObj>
              </mc:Choice>
              <mc:Fallback>
                <p:oleObj name="Equation" r:id="rId9" imgW="1498600" imgH="787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638800"/>
                        <a:ext cx="2809875" cy="177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356897"/>
              </p:ext>
            </p:extLst>
          </p:nvPr>
        </p:nvGraphicFramePr>
        <p:xfrm>
          <a:off x="44450" y="4114800"/>
          <a:ext cx="2347913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Equation" r:id="rId11" imgW="1307880" imgH="787320" progId="Equation.3">
                  <p:embed/>
                </p:oleObj>
              </mc:Choice>
              <mc:Fallback>
                <p:oleObj name="Equation" r:id="rId11" imgW="1307880" imgH="787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4114800"/>
                        <a:ext cx="2347913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362200" y="4724400"/>
          <a:ext cx="4000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3" name="Equation" r:id="rId13" imgW="164885" imgH="164885" progId="Equation.3">
                  <p:embed/>
                </p:oleObj>
              </mc:Choice>
              <mc:Fallback>
                <p:oleObj name="Equation" r:id="rId13" imgW="164885" imgH="16488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724400"/>
                        <a:ext cx="40005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219200" y="5867400"/>
          <a:ext cx="14478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Equation" r:id="rId15" imgW="583947" imgH="457002" progId="Equation.3">
                  <p:embed/>
                </p:oleObj>
              </mc:Choice>
              <mc:Fallback>
                <p:oleObj name="Equation" r:id="rId15" imgW="583947" imgH="45700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867400"/>
                        <a:ext cx="1447800" cy="136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905000" y="7350125"/>
          <a:ext cx="2197100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5" name="Equation" r:id="rId17" imgW="1155700" imgH="787400" progId="Equation.3">
                  <p:embed/>
                </p:oleObj>
              </mc:Choice>
              <mc:Fallback>
                <p:oleObj name="Equation" r:id="rId17" imgW="1155700" imgH="787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7350125"/>
                        <a:ext cx="2197100" cy="179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1828800" y="2209800"/>
            <a:ext cx="685800" cy="3048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2590800" y="2209800"/>
            <a:ext cx="1066800" cy="533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>
            <a:off x="4876800" y="3657600"/>
            <a:ext cx="3048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>
            <a:off x="4343400" y="5334000"/>
            <a:ext cx="533400" cy="685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H="1">
            <a:off x="4038600" y="6858000"/>
            <a:ext cx="228600" cy="1066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>
            <a:off x="1143000" y="3733800"/>
            <a:ext cx="685800" cy="8382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295400" y="5410200"/>
            <a:ext cx="609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1828800" y="7010400"/>
            <a:ext cx="152400" cy="9906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F2BAB-CCCF-4081-8BB2-FE2C5C7DCF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182" grpId="0" animBg="1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752369"/>
            <a:ext cx="2064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Remember:</a:t>
            </a:r>
            <a:endParaRPr lang="en-ZW" sz="2800" dirty="0"/>
          </a:p>
        </p:txBody>
      </p:sp>
      <p:sp>
        <p:nvSpPr>
          <p:cNvPr id="3" name="Rectangle 2"/>
          <p:cNvSpPr/>
          <p:nvPr/>
        </p:nvSpPr>
        <p:spPr>
          <a:xfrm>
            <a:off x="675961" y="1643390"/>
            <a:ext cx="4241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additive identity is 0, </a:t>
            </a:r>
          </a:p>
        </p:txBody>
      </p:sp>
      <p:sp>
        <p:nvSpPr>
          <p:cNvPr id="4" name="Rectangle 3"/>
          <p:cNvSpPr/>
          <p:nvPr/>
        </p:nvSpPr>
        <p:spPr>
          <a:xfrm>
            <a:off x="675961" y="2194454"/>
            <a:ext cx="54649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a + (-a) = 0</a:t>
            </a:r>
          </a:p>
          <a:p>
            <a:r>
              <a:rPr lang="en-US" sz="2800" dirty="0" smtClean="0"/>
              <a:t>so a and –a are additive inverses</a:t>
            </a:r>
            <a:endParaRPr lang="en-ZW" dirty="0"/>
          </a:p>
        </p:txBody>
      </p:sp>
      <p:sp>
        <p:nvSpPr>
          <p:cNvPr id="5" name="Rectangle 4"/>
          <p:cNvSpPr/>
          <p:nvPr/>
        </p:nvSpPr>
        <p:spPr>
          <a:xfrm>
            <a:off x="675961" y="3505200"/>
            <a:ext cx="5061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multiplicative identity is 1,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02096" y="4038183"/>
                <a:ext cx="6053260" cy="1313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/>
                  <a:t>a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sz="2800" dirty="0" smtClean="0"/>
                  <a:t>) = 1</a:t>
                </a:r>
              </a:p>
              <a:p>
                <a:r>
                  <a:rPr lang="en-US" sz="2800" dirty="0" smtClean="0"/>
                  <a:t>so a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sz="2800" dirty="0" smtClean="0"/>
                  <a:t> are multiplicative inverses</a:t>
                </a:r>
                <a:endParaRPr lang="en-ZW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96" y="4038183"/>
                <a:ext cx="6053260" cy="1313693"/>
              </a:xfrm>
              <a:prstGeom prst="rect">
                <a:avLst/>
              </a:prstGeom>
              <a:blipFill rotWithShape="1">
                <a:blip r:embed="rId2"/>
                <a:stretch>
                  <a:fillRect l="-2115" r="-806" b="-416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2723" y="5638800"/>
            <a:ext cx="55581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Similarly there are identity matrices and inverse matrices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82723" y="6819344"/>
                <a:ext cx="1812823" cy="810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W" sz="2800" dirty="0" smtClean="0"/>
                  <a:t>I</a:t>
                </a:r>
                <a:r>
                  <a:rPr lang="en-ZW" sz="2800" baseline="-25000" dirty="0" smtClean="0"/>
                  <a:t>2</a:t>
                </a:r>
                <a:r>
                  <a:rPr lang="en-ZW" sz="2800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ZW" sz="28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ZW" sz="28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ZW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23" y="6819344"/>
                <a:ext cx="1812823" cy="810799"/>
              </a:xfrm>
              <a:prstGeom prst="rect">
                <a:avLst/>
              </a:prstGeom>
              <a:blipFill rotWithShape="1">
                <a:blip r:embed="rId3"/>
                <a:stretch>
                  <a:fillRect l="-7071" b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50838" y="6819344"/>
                <a:ext cx="2228046" cy="1231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W" sz="2800" dirty="0" smtClean="0"/>
                  <a:t>I</a:t>
                </a:r>
                <a:r>
                  <a:rPr lang="en-ZW" sz="2800" baseline="-25000" dirty="0" smtClean="0"/>
                  <a:t>3</a:t>
                </a:r>
                <a:r>
                  <a:rPr lang="en-ZW" sz="2800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ZW" sz="28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ZW" sz="28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ZW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838" y="6819344"/>
                <a:ext cx="2228046" cy="1231747"/>
              </a:xfrm>
              <a:prstGeom prst="rect">
                <a:avLst/>
              </a:prstGeom>
              <a:blipFill rotWithShape="1">
                <a:blip r:embed="rId4"/>
                <a:stretch>
                  <a:fillRect l="-546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F2BAB-CCCF-4081-8BB2-FE2C5C7DCFE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7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slid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0" t="44600" r="22050" b="1601"/>
          <a:stretch>
            <a:fillRect/>
          </a:stretch>
        </p:blipFill>
        <p:spPr bwMode="auto">
          <a:xfrm>
            <a:off x="762000" y="5086350"/>
            <a:ext cx="5054600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08781" y="1981200"/>
            <a:ext cx="57356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accent2"/>
                </a:solidFill>
              </a:rPr>
              <a:t>The inverse of A is written A</a:t>
            </a:r>
            <a:r>
              <a:rPr lang="en-US" sz="2400" baseline="30000" dirty="0">
                <a:solidFill>
                  <a:schemeClr val="accent2"/>
                </a:solidFill>
              </a:rPr>
              <a:t>-1</a:t>
            </a:r>
            <a:r>
              <a:rPr lang="en-US" sz="2400" dirty="0">
                <a:solidFill>
                  <a:schemeClr val="accent2"/>
                </a:solidFill>
              </a:rPr>
              <a:t> and makes</a:t>
            </a:r>
          </a:p>
          <a:p>
            <a:pPr eaLnBrk="1" hangingPunct="1"/>
            <a:endParaRPr lang="en-US" sz="2400" dirty="0">
              <a:solidFill>
                <a:schemeClr val="accent2"/>
              </a:solidFill>
            </a:endParaRPr>
          </a:p>
          <a:p>
            <a:pPr eaLnBrk="1" hangingPunct="1"/>
            <a:r>
              <a:rPr lang="en-US" sz="2400" dirty="0">
                <a:solidFill>
                  <a:schemeClr val="accent2"/>
                </a:solidFill>
              </a:rPr>
              <a:t>	              AA</a:t>
            </a:r>
            <a:r>
              <a:rPr lang="en-US" sz="2400" baseline="30000" dirty="0">
                <a:solidFill>
                  <a:schemeClr val="accent2"/>
                </a:solidFill>
              </a:rPr>
              <a:t>-1</a:t>
            </a:r>
            <a:r>
              <a:rPr lang="en-US" sz="2400" dirty="0">
                <a:solidFill>
                  <a:schemeClr val="accent2"/>
                </a:solidFill>
              </a:rPr>
              <a:t>=I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0" y="3886200"/>
            <a:ext cx="6540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I, the identity matrix, is a square matrix with</a:t>
            </a:r>
          </a:p>
          <a:p>
            <a:pPr eaLnBrk="1" hangingPunct="1"/>
            <a:r>
              <a:rPr lang="en-US" sz="2400"/>
              <a:t>ones on the diagonal and zeros everywhere else.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762000" y="7299325"/>
            <a:ext cx="1828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This is a determinate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600200" y="7015956"/>
            <a:ext cx="838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289300" y="7314823"/>
            <a:ext cx="1828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dirty="0">
                <a:solidFill>
                  <a:schemeClr val="accent2"/>
                </a:solidFill>
              </a:rPr>
              <a:t>This is a matrix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4437036" y="6553200"/>
            <a:ext cx="381000" cy="7461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68119" y="5772149"/>
            <a:ext cx="1752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7030A0"/>
                </a:solidFill>
              </a:rPr>
              <a:t>Note: </a:t>
            </a:r>
            <a:r>
              <a:rPr lang="en-US" sz="2400" i="1" dirty="0">
                <a:solidFill>
                  <a:srgbClr val="7030A0"/>
                </a:solidFill>
              </a:rPr>
              <a:t>a</a:t>
            </a:r>
            <a:r>
              <a:rPr lang="en-US" sz="2400" dirty="0">
                <a:solidFill>
                  <a:srgbClr val="7030A0"/>
                </a:solidFill>
              </a:rPr>
              <a:t> and </a:t>
            </a:r>
            <a:r>
              <a:rPr lang="en-US" sz="2400" i="1" dirty="0">
                <a:solidFill>
                  <a:srgbClr val="7030A0"/>
                </a:solidFill>
              </a:rPr>
              <a:t>d</a:t>
            </a:r>
            <a:r>
              <a:rPr lang="en-US" sz="2400" dirty="0">
                <a:solidFill>
                  <a:srgbClr val="7030A0"/>
                </a:solidFill>
              </a:rPr>
              <a:t> switch, but </a:t>
            </a:r>
            <a:r>
              <a:rPr lang="en-US" sz="2400" i="1" dirty="0">
                <a:solidFill>
                  <a:srgbClr val="7030A0"/>
                </a:solidFill>
              </a:rPr>
              <a:t>b </a:t>
            </a:r>
            <a:r>
              <a:rPr lang="en-US" sz="2400" dirty="0">
                <a:solidFill>
                  <a:srgbClr val="7030A0"/>
                </a:solidFill>
              </a:rPr>
              <a:t>and</a:t>
            </a:r>
            <a:r>
              <a:rPr lang="en-US" sz="2400" i="1" dirty="0">
                <a:solidFill>
                  <a:srgbClr val="7030A0"/>
                </a:solidFill>
              </a:rPr>
              <a:t> c change signs.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4100" y="457200"/>
            <a:ext cx="5460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Find the inverse of a 2 X 2 matrix</a:t>
            </a:r>
            <a:endParaRPr lang="en-ZW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57400" y="980420"/>
                <a:ext cx="2438400" cy="819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ZW" sz="28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ZW" sz="28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ZW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980420"/>
                <a:ext cx="2438400" cy="8195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914400" y="4664075"/>
            <a:ext cx="2133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B050"/>
                </a:solidFill>
              </a:rPr>
              <a:t>This is </a:t>
            </a:r>
            <a:r>
              <a:rPr lang="en-US" sz="2400" dirty="0" smtClean="0">
                <a:solidFill>
                  <a:srgbClr val="00B050"/>
                </a:solidFill>
              </a:rPr>
              <a:t>an inverse matrix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1526906" y="5409621"/>
            <a:ext cx="79106" cy="36252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11C42-464D-41FB-B90D-3F271B7B78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5131" grpId="0"/>
      <p:bldP spid="5132" grpId="0" animBg="1"/>
      <p:bldP spid="5133" grpId="0"/>
      <p:bldP spid="5134" grpId="0" animBg="1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slid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1" r="30299" b="68401"/>
          <a:stretch>
            <a:fillRect/>
          </a:stretch>
        </p:blipFill>
        <p:spPr bwMode="auto">
          <a:xfrm>
            <a:off x="990600" y="381000"/>
            <a:ext cx="3227388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457200" y="5105400"/>
            <a:ext cx="914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981200" y="5181600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2*5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2590800" y="5181600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-3*4</a:t>
            </a: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609600" y="5105400"/>
            <a:ext cx="76200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3352800" y="5181600"/>
            <a:ext cx="7096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=-2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3549650" y="3733800"/>
            <a:ext cx="342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Remember to find the determinant and </a:t>
            </a:r>
          </a:p>
          <a:p>
            <a:pPr eaLnBrk="1" hangingPunct="1"/>
            <a:r>
              <a:rPr lang="en-US" sz="2800"/>
              <a:t>rearrange A:</a:t>
            </a:r>
          </a:p>
        </p:txBody>
      </p:sp>
      <p:grpSp>
        <p:nvGrpSpPr>
          <p:cNvPr id="2" name="Group 30"/>
          <p:cNvGrpSpPr>
            <a:grpSpLocks noChangeAspect="1"/>
          </p:cNvGrpSpPr>
          <p:nvPr/>
        </p:nvGrpSpPr>
        <p:grpSpPr bwMode="auto">
          <a:xfrm>
            <a:off x="304800" y="4800600"/>
            <a:ext cx="1676400" cy="1508125"/>
            <a:chOff x="192" y="2976"/>
            <a:chExt cx="1056" cy="950"/>
          </a:xfrm>
        </p:grpSpPr>
        <p:sp>
          <p:nvSpPr>
            <p:cNvPr id="3089" name="AutoShape 29"/>
            <p:cNvSpPr>
              <a:spLocks noChangeAspect="1" noChangeArrowheads="1" noTextEdit="1"/>
            </p:cNvSpPr>
            <p:nvPr/>
          </p:nvSpPr>
          <p:spPr bwMode="auto">
            <a:xfrm>
              <a:off x="192" y="2976"/>
              <a:ext cx="1056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3090" name="Line 31"/>
            <p:cNvSpPr>
              <a:spLocks noChangeShapeType="1"/>
            </p:cNvSpPr>
            <p:nvPr/>
          </p:nvSpPr>
          <p:spPr bwMode="auto">
            <a:xfrm>
              <a:off x="251" y="3029"/>
              <a:ext cx="0" cy="84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3091" name="Line 32"/>
            <p:cNvSpPr>
              <a:spLocks noChangeShapeType="1"/>
            </p:cNvSpPr>
            <p:nvPr/>
          </p:nvSpPr>
          <p:spPr bwMode="auto">
            <a:xfrm>
              <a:off x="915" y="3029"/>
              <a:ext cx="0" cy="84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3092" name="Rectangle 33"/>
            <p:cNvSpPr>
              <a:spLocks noChangeArrowheads="1"/>
            </p:cNvSpPr>
            <p:nvPr/>
          </p:nvSpPr>
          <p:spPr bwMode="auto">
            <a:xfrm>
              <a:off x="1012" y="3212"/>
              <a:ext cx="17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40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3093" name="Rectangle 34"/>
            <p:cNvSpPr>
              <a:spLocks noChangeArrowheads="1"/>
            </p:cNvSpPr>
            <p:nvPr/>
          </p:nvSpPr>
          <p:spPr bwMode="auto">
            <a:xfrm>
              <a:off x="737" y="3491"/>
              <a:ext cx="16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4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/>
            </a:p>
          </p:txBody>
        </p:sp>
        <p:sp>
          <p:nvSpPr>
            <p:cNvPr id="3094" name="Rectangle 35"/>
            <p:cNvSpPr>
              <a:spLocks noChangeArrowheads="1"/>
            </p:cNvSpPr>
            <p:nvPr/>
          </p:nvSpPr>
          <p:spPr bwMode="auto">
            <a:xfrm>
              <a:off x="284" y="3491"/>
              <a:ext cx="16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4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/>
            </a:p>
          </p:txBody>
        </p:sp>
        <p:sp>
          <p:nvSpPr>
            <p:cNvPr id="3095" name="Rectangle 36"/>
            <p:cNvSpPr>
              <a:spLocks noChangeArrowheads="1"/>
            </p:cNvSpPr>
            <p:nvPr/>
          </p:nvSpPr>
          <p:spPr bwMode="auto">
            <a:xfrm>
              <a:off x="740" y="3016"/>
              <a:ext cx="16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4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/>
            </a:p>
          </p:txBody>
        </p:sp>
        <p:sp>
          <p:nvSpPr>
            <p:cNvPr id="3096" name="Rectangle 37"/>
            <p:cNvSpPr>
              <a:spLocks noChangeArrowheads="1"/>
            </p:cNvSpPr>
            <p:nvPr/>
          </p:nvSpPr>
          <p:spPr bwMode="auto">
            <a:xfrm>
              <a:off x="284" y="3016"/>
              <a:ext cx="16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4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2438400"/>
            <a:ext cx="3656013" cy="1828800"/>
            <a:chOff x="0" y="2438400"/>
            <a:chExt cx="3656013" cy="1828800"/>
          </a:xfrm>
        </p:grpSpPr>
        <p:pic>
          <p:nvPicPr>
            <p:cNvPr id="3087" name="Picture 7" descr="slid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99" r="52650" b="36800"/>
            <a:stretch>
              <a:fillRect/>
            </a:stretch>
          </p:blipFill>
          <p:spPr bwMode="auto">
            <a:xfrm>
              <a:off x="0" y="2438400"/>
              <a:ext cx="3656013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26" name="Ink 3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609600" y="2819400"/>
                <a:ext cx="177800" cy="166688"/>
              </p14:xfrm>
            </p:contentPart>
          </mc:Choice>
          <mc:Fallback xmlns="">
            <p:pic>
              <p:nvPicPr>
                <p:cNvPr id="1026" name="Ink 3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964" y="2801759"/>
                  <a:ext cx="213072" cy="20197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27" name="Ink 4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027" name="Ink 4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85800" y="6477000"/>
            <a:ext cx="4964113" cy="2284413"/>
            <a:chOff x="685800" y="6477000"/>
            <a:chExt cx="4964113" cy="2284413"/>
          </a:xfrm>
        </p:grpSpPr>
        <p:pic>
          <p:nvPicPr>
            <p:cNvPr id="3085" name="Picture 18" descr="slid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50" t="63200" r="26100"/>
            <a:stretch>
              <a:fillRect/>
            </a:stretch>
          </p:blipFill>
          <p:spPr bwMode="auto">
            <a:xfrm>
              <a:off x="685800" y="6477000"/>
              <a:ext cx="4964113" cy="2284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4160838" y="7762875"/>
              <a:ext cx="0" cy="3413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737CA-55D8-4404-803E-3B7B0FCB905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animBg="1"/>
      <p:bldP spid="8203" grpId="0"/>
      <p:bldP spid="8205" grpId="0"/>
      <p:bldP spid="8206" grpId="0" animBg="1"/>
      <p:bldP spid="8208" grpId="0"/>
      <p:bldP spid="82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en-US" sz="2800" smtClean="0">
                <a:latin typeface="Times New Roman" charset="0"/>
              </a:rPr>
              <a:t>Multiply A and A</a:t>
            </a:r>
            <a:r>
              <a:rPr lang="en-US" sz="2800" baseline="30000" smtClean="0">
                <a:latin typeface="Times New Roman" charset="0"/>
              </a:rPr>
              <a:t>-1</a:t>
            </a:r>
            <a:r>
              <a:rPr lang="en-US" sz="2800" smtClean="0">
                <a:latin typeface="Times New Roman" charset="0"/>
              </a:rPr>
              <a:t> from the previous slide.</a:t>
            </a:r>
          </a:p>
        </p:txBody>
      </p:sp>
      <p:graphicFrame>
        <p:nvGraphicFramePr>
          <p:cNvPr id="4099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390650" y="3495675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name="Equation" r:id="rId4" imgW="391303" imgH="739129" progId="Equation.3">
                  <p:embed/>
                </p:oleObj>
              </mc:Choice>
              <mc:Fallback>
                <p:oleObj name="Equation" r:id="rId4" imgW="391303" imgH="7391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3495675"/>
                        <a:ext cx="9144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447800" y="3048000"/>
          <a:ext cx="124777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Equation" r:id="rId6" imgW="469900" imgH="457200" progId="Equation.3">
                  <p:embed/>
                </p:oleObj>
              </mc:Choice>
              <mc:Fallback>
                <p:oleObj name="Equation" r:id="rId6" imgW="4699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048000"/>
                        <a:ext cx="1247775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124200" y="1524000"/>
          <a:ext cx="20320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Equation" r:id="rId8" imgW="1041400" imgH="787400" progId="Equation.3">
                  <p:embed/>
                </p:oleObj>
              </mc:Choice>
              <mc:Fallback>
                <p:oleObj name="Equation" r:id="rId8" imgW="1041400" imgH="787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524000"/>
                        <a:ext cx="2032000" cy="153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228600" y="3352800"/>
            <a:ext cx="1314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2"/>
                </a:solidFill>
              </a:rPr>
              <a:t>A A</a:t>
            </a:r>
            <a:r>
              <a:rPr lang="en-US" sz="3200" baseline="30000">
                <a:solidFill>
                  <a:schemeClr val="tx2"/>
                </a:solidFill>
              </a:rPr>
              <a:t>-1</a:t>
            </a:r>
            <a:r>
              <a:rPr lang="en-US" sz="3200">
                <a:solidFill>
                  <a:schemeClr val="tx2"/>
                </a:solidFill>
              </a:rPr>
              <a:t>=</a:t>
            </a:r>
            <a:endParaRPr lang="en-US" sz="3200" baseline="30000">
              <a:solidFill>
                <a:schemeClr val="tx2"/>
              </a:solidFill>
            </a:endParaRPr>
          </a:p>
        </p:txBody>
      </p:sp>
      <p:graphicFrame>
        <p:nvGraphicFramePr>
          <p:cNvPr id="4103" name="Object 1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838200" y="1828800"/>
          <a:ext cx="1828800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Equation" r:id="rId10" imgW="736600" imgH="457200" progId="Equation.3">
                  <p:embed/>
                </p:oleObj>
              </mc:Choice>
              <mc:Fallback>
                <p:oleObj name="Equation" r:id="rId10" imgW="736600" imgH="457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828800"/>
                        <a:ext cx="1828800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3"/>
          <p:cNvGraphicFramePr>
            <a:graphicFrameLocks noChangeAspect="1"/>
          </p:cNvGraphicFramePr>
          <p:nvPr/>
        </p:nvGraphicFramePr>
        <p:xfrm>
          <a:off x="2667000" y="3048000"/>
          <a:ext cx="14462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Equation" r:id="rId12" imgW="685800" imgH="787400" progId="Equation.3">
                  <p:embed/>
                </p:oleObj>
              </mc:Choice>
              <mc:Fallback>
                <p:oleObj name="Equation" r:id="rId12" imgW="685800" imgH="787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048000"/>
                        <a:ext cx="14462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4"/>
          <p:cNvGraphicFramePr>
            <a:graphicFrameLocks noChangeAspect="1"/>
          </p:cNvGraphicFramePr>
          <p:nvPr/>
        </p:nvGraphicFramePr>
        <p:xfrm>
          <a:off x="685800" y="4343400"/>
          <a:ext cx="4432300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Equation" r:id="rId14" imgW="2005729" imgH="774364" progId="Equation.3">
                  <p:embed/>
                </p:oleObj>
              </mc:Choice>
              <mc:Fallback>
                <p:oleObj name="Equation" r:id="rId14" imgW="2005729" imgH="774364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343400"/>
                        <a:ext cx="4432300" cy="171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15"/>
          <p:cNvGraphicFramePr>
            <a:graphicFrameLocks noChangeAspect="1"/>
          </p:cNvGraphicFramePr>
          <p:nvPr/>
        </p:nvGraphicFramePr>
        <p:xfrm>
          <a:off x="762000" y="6172200"/>
          <a:ext cx="3103563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6" name="Equation" r:id="rId16" imgW="1168400" imgH="558800" progId="Equation.3">
                  <p:embed/>
                </p:oleObj>
              </mc:Choice>
              <mc:Fallback>
                <p:oleObj name="Equation" r:id="rId16" imgW="1168400" imgH="558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6172200"/>
                        <a:ext cx="3103563" cy="1481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17"/>
          <p:cNvGraphicFramePr>
            <a:graphicFrameLocks noChangeAspect="1"/>
          </p:cNvGraphicFramePr>
          <p:nvPr/>
        </p:nvGraphicFramePr>
        <p:xfrm>
          <a:off x="4114800" y="6324600"/>
          <a:ext cx="1550988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7" name="Equation" r:id="rId18" imgW="583947" imgH="457002" progId="Equation.3">
                  <p:embed/>
                </p:oleObj>
              </mc:Choice>
              <mc:Fallback>
                <p:oleObj name="Equation" r:id="rId18" imgW="583947" imgH="457002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6324600"/>
                        <a:ext cx="1550988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E40F9-23D4-438D-904F-46DA9FBEA6B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http://www.mathslideshow.com/Alg2/Lesson4-4/images/slide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r="31250" b="66667"/>
          <a:stretch>
            <a:fillRect/>
          </a:stretch>
        </p:blipFill>
        <p:spPr bwMode="auto">
          <a:xfrm>
            <a:off x="1676400" y="0"/>
            <a:ext cx="301783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Box 7"/>
          <p:cNvSpPr txBox="1">
            <a:spLocks noChangeArrowheads="1"/>
          </p:cNvSpPr>
          <p:nvPr/>
        </p:nvSpPr>
        <p:spPr bwMode="auto">
          <a:xfrm>
            <a:off x="533400" y="1752600"/>
            <a:ext cx="3351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1. Find the determinant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533400" y="2209800"/>
          <a:ext cx="12192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8" name="Equation" r:id="rId5" imgW="495085" imgH="469696" progId="Equation.3">
                  <p:embed/>
                </p:oleObj>
              </mc:Choice>
              <mc:Fallback>
                <p:oleObj name="Equation" r:id="rId5" imgW="495085" imgH="46969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09800"/>
                        <a:ext cx="12192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1946275" y="2689225"/>
          <a:ext cx="15938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Equation" r:id="rId7" imgW="647419" imgH="203112" progId="Equation.3">
                  <p:embed/>
                </p:oleObj>
              </mc:Choice>
              <mc:Fallback>
                <p:oleObj name="Equation" r:id="rId7" imgW="647419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275" y="2689225"/>
                        <a:ext cx="15938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5"/>
          <p:cNvGraphicFramePr>
            <a:graphicFrameLocks noChangeAspect="1"/>
          </p:cNvGraphicFramePr>
          <p:nvPr/>
        </p:nvGraphicFramePr>
        <p:xfrm>
          <a:off x="3505200" y="2743200"/>
          <a:ext cx="914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0" name="Equation" r:id="rId9" imgW="304404" imgH="177569" progId="Equation.3">
                  <p:embed/>
                </p:oleObj>
              </mc:Choice>
              <mc:Fallback>
                <p:oleObj name="Equation" r:id="rId9" imgW="304404" imgH="17756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743200"/>
                        <a:ext cx="9144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8"/>
          <p:cNvGraphicFramePr>
            <a:graphicFrameLocks noChangeAspect="1"/>
          </p:cNvGraphicFramePr>
          <p:nvPr/>
        </p:nvGraphicFramePr>
        <p:xfrm>
          <a:off x="685800" y="3810000"/>
          <a:ext cx="3502025" cy="171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Equation" r:id="rId11" imgW="1422400" imgH="698500" progId="Equation.3">
                  <p:embed/>
                </p:oleObj>
              </mc:Choice>
              <mc:Fallback>
                <p:oleObj name="Equation" r:id="rId11" imgW="1422400" imgH="6985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10000"/>
                        <a:ext cx="3502025" cy="171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9"/>
          <p:cNvGraphicFramePr>
            <a:graphicFrameLocks noChangeAspect="1"/>
          </p:cNvGraphicFramePr>
          <p:nvPr/>
        </p:nvGraphicFramePr>
        <p:xfrm>
          <a:off x="609600" y="5715000"/>
          <a:ext cx="344328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13" imgW="1117600" imgH="469900" progId="Equation.3">
                  <p:embed/>
                </p:oleObj>
              </mc:Choice>
              <mc:Fallback>
                <p:oleObj name="Equation" r:id="rId13" imgW="1117600" imgH="4699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715000"/>
                        <a:ext cx="344328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680576"/>
              </p:ext>
            </p:extLst>
          </p:nvPr>
        </p:nvGraphicFramePr>
        <p:xfrm>
          <a:off x="3458705" y="6477000"/>
          <a:ext cx="3248025" cy="242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15" imgW="1054100" imgH="787400" progId="Equation.3">
                  <p:embed/>
                </p:oleObj>
              </mc:Choice>
              <mc:Fallback>
                <p:oleObj name="Equation" r:id="rId15" imgW="1054100" imgH="787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8705" y="6477000"/>
                        <a:ext cx="3248025" cy="242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TextBox 17"/>
          <p:cNvSpPr txBox="1">
            <a:spLocks noChangeArrowheads="1"/>
          </p:cNvSpPr>
          <p:nvPr/>
        </p:nvSpPr>
        <p:spPr bwMode="auto">
          <a:xfrm>
            <a:off x="533400" y="3429000"/>
            <a:ext cx="2255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2. Rearrange A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2590801" y="2362200"/>
            <a:ext cx="762000" cy="31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90800" y="3657600"/>
            <a:ext cx="838200" cy="304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830388" y="3503612"/>
            <a:ext cx="1371600" cy="612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E40F9-23D4-438D-904F-46DA9FBEA6B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 txBox="1">
            <a:spLocks noChangeArrowheads="1"/>
          </p:cNvSpPr>
          <p:nvPr/>
        </p:nvSpPr>
        <p:spPr bwMode="auto">
          <a:xfrm>
            <a:off x="0" y="457200"/>
            <a:ext cx="68580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500">
                <a:latin typeface="Times New Roman" charset="0"/>
                <a:cs typeface="Times New Roman" charset="0"/>
              </a:rPr>
              <a:t>With the calculator, we can easily find the inverse of a 3x3 matrix.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E40F9-23D4-438D-904F-46DA9FBEA6B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1157287"/>
          </a:xfrm>
        </p:spPr>
        <p:txBody>
          <a:bodyPr/>
          <a:lstStyle/>
          <a:p>
            <a:r>
              <a:rPr lang="en-US" dirty="0" smtClean="0"/>
              <a:t>HW: p 227#15-36x3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737CA-55D8-4404-803E-3B7B0FCB905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the Inverse to Solve a Matrix Equation</a:t>
            </a:r>
          </a:p>
        </p:txBody>
      </p:sp>
      <p:pic>
        <p:nvPicPr>
          <p:cNvPr id="26625" name="Picture 1" descr="http://www.mathslideshow.com/Alg2/Lesson4-4/images/slide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2501" b="71667"/>
          <a:stretch>
            <a:fillRect/>
          </a:stretch>
        </p:blipFill>
        <p:spPr bwMode="auto">
          <a:xfrm>
            <a:off x="1143000" y="1981200"/>
            <a:ext cx="4452938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 descr="http://www.mathslideshow.com/Alg2/Lesson4-4/images/slide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1" t="33333" r="36250" b="25000"/>
          <a:stretch>
            <a:fillRect/>
          </a:stretch>
        </p:blipFill>
        <p:spPr bwMode="auto">
          <a:xfrm>
            <a:off x="4114800" y="5791200"/>
            <a:ext cx="2743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81200" y="3886200"/>
            <a:ext cx="25241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000"/>
              <a:t>This is A*X=B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3771900" y="3695700"/>
            <a:ext cx="762000" cy="762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2971800" y="3276600"/>
            <a:ext cx="838200" cy="685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2590800" y="3352800"/>
            <a:ext cx="685800" cy="685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990600" y="4419600"/>
            <a:ext cx="5257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/>
              <a:t>To solve for X, multiply both sides of the equation by A</a:t>
            </a:r>
            <a:r>
              <a:rPr lang="en-US" sz="3000" baseline="30000"/>
              <a:t>-1</a:t>
            </a:r>
            <a:r>
              <a:rPr lang="en-US" sz="3000"/>
              <a:t> </a:t>
            </a:r>
          </a:p>
        </p:txBody>
      </p:sp>
      <p:pic>
        <p:nvPicPr>
          <p:cNvPr id="19" name="Picture 7" descr="slide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0" t="44600" r="25694" b="22597"/>
          <a:stretch>
            <a:fillRect/>
          </a:stretch>
        </p:blipFill>
        <p:spPr bwMode="auto">
          <a:xfrm>
            <a:off x="0" y="5486400"/>
            <a:ext cx="3657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4800" y="7848600"/>
            <a:ext cx="25241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000"/>
              <a:t>3*7-9*2=3</a:t>
            </a:r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rot="5400000" flipH="1" flipV="1">
            <a:off x="1126332" y="7374731"/>
            <a:ext cx="914400" cy="3333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3"/>
          <p:cNvGraphicFramePr>
            <a:graphicFrameLocks noChangeAspect="1"/>
          </p:cNvGraphicFramePr>
          <p:nvPr/>
        </p:nvGraphicFramePr>
        <p:xfrm>
          <a:off x="2590800" y="7315200"/>
          <a:ext cx="1752600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Equation" r:id="rId6" imgW="698500" imgH="469900" progId="Equation.3">
                  <p:embed/>
                </p:oleObj>
              </mc:Choice>
              <mc:Fallback>
                <p:oleObj name="Equation" r:id="rId6" imgW="698500" imgH="469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5200"/>
                        <a:ext cx="1752600" cy="1414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>
          <a:xfrm rot="16200000" flipV="1">
            <a:off x="2590800" y="7086600"/>
            <a:ext cx="990600" cy="381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11C42-464D-41FB-B90D-3F271B7B78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2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265</Words>
  <Application>Microsoft Office PowerPoint</Application>
  <PresentationFormat>On-screen Show (4:3)</PresentationFormat>
  <Paragraphs>58</Paragraphs>
  <Slides>10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Default Design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Multiply A and A-1 from the previous slide.</vt:lpstr>
      <vt:lpstr>PowerPoint Presentation</vt:lpstr>
      <vt:lpstr>PowerPoint Presentation</vt:lpstr>
      <vt:lpstr>PowerPoint Presentation</vt:lpstr>
      <vt:lpstr>Using the Inverse to Solve a Matrix Equation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Sheila Raja</dc:creator>
  <cp:lastModifiedBy>Raja, Sheila</cp:lastModifiedBy>
  <cp:revision>103</cp:revision>
  <dcterms:created xsi:type="dcterms:W3CDTF">2010-11-04T01:57:21Z</dcterms:created>
  <dcterms:modified xsi:type="dcterms:W3CDTF">2011-11-14T21:47:52Z</dcterms:modified>
</cp:coreProperties>
</file>